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128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67EF5-9783-4DC3-889C-A5D5B074B7DB}" type="datetimeFigureOut">
              <a:rPr lang="en-IN" smtClean="0"/>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C9E0A-819F-4780-9AAD-A9EA490A7AE8}" type="slidenum">
              <a:rPr lang="en-IN" smtClean="0"/>
              <a:t>‹#›</a:t>
            </a:fld>
            <a:endParaRPr lang="en-IN"/>
          </a:p>
        </p:txBody>
      </p:sp>
    </p:spTree>
    <p:extLst>
      <p:ext uri="{BB962C8B-B14F-4D97-AF65-F5344CB8AC3E}">
        <p14:creationId xmlns:p14="http://schemas.microsoft.com/office/powerpoint/2010/main" val="2473654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3DC9E0A-819F-4780-9AAD-A9EA490A7AE8}" type="slidenum">
              <a:rPr lang="en-IN" smtClean="0"/>
              <a:t>6</a:t>
            </a:fld>
            <a:endParaRPr lang="en-IN"/>
          </a:p>
        </p:txBody>
      </p:sp>
    </p:spTree>
    <p:extLst>
      <p:ext uri="{BB962C8B-B14F-4D97-AF65-F5344CB8AC3E}">
        <p14:creationId xmlns:p14="http://schemas.microsoft.com/office/powerpoint/2010/main" val="2825800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E274-6061-4FE1-F1E4-162EF141DB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5B684F-987A-9CA4-F329-A844347C03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B50E3D-3ACC-C994-7A79-5AEF82A5B075}"/>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9746E2BC-AF3D-1FE8-AB30-2579366CD4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D96811-9140-12BE-6AF9-86A41BC28D53}"/>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784175633"/>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4322-5327-E455-6B26-EB146A7EFA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5F099E-0F68-FEDC-79C4-AE66502FDD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C0B50-DA16-3AF7-2950-1E49A42840AA}"/>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B43847AA-DD8B-AE43-B60C-EF97EC9D4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F783AC-9BB1-EB1F-4087-3F33514BEF74}"/>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354198392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73CAF-1F72-5AA3-ACCA-7E4FAAB312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1DAEA6-90B5-732A-7AB2-AC58C712F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BCF390-0D1F-CA0E-05B1-F5C87EC0CA16}"/>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43E223B1-02EB-4DBE-48CB-CB9D1C0C5C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78553-EE02-B10C-53C3-41D2C27DEBA9}"/>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2478189838"/>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0626-D614-E933-610A-CEAF3810E9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423793-212F-399A-341A-6D48B1384B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4C170D-6D52-15D1-5363-6B1C0792B36F}"/>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359A90BC-2D1C-3254-5D70-9FE197C05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ECA39E-45B2-FAD8-6E1D-A5C0CDCF5CEC}"/>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432433954"/>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3D0B-5BF1-D441-4E0A-C8110C9AA6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CBBBD8-B809-01D9-2B89-BE5B48F4F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AD515-5D1C-5780-E5EF-9EB01C52CD8D}"/>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2FBC079F-0B72-2BCD-FCCD-59A9D8AD9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99953F-FC2C-8853-D89F-8B7EC48415ED}"/>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2313376614"/>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013C-0E6E-C153-64DB-BC1FAA1A4E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09F4C3-FEA4-FE92-9BCA-D05E056162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9C0911-4EB0-470D-EBDA-5C1642B152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42890A-59FA-B7B8-BD8C-35E929274072}"/>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6" name="Footer Placeholder 5">
            <a:extLst>
              <a:ext uri="{FF2B5EF4-FFF2-40B4-BE49-F238E27FC236}">
                <a16:creationId xmlns:a16="http://schemas.microsoft.com/office/drawing/2014/main" id="{A5C1D041-2440-1105-7291-1C35D90B28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08079E-F544-0B0A-4F0A-4856F425E114}"/>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4191575657"/>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7125-F6FD-A446-5493-E134DC5F23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DCF67F-B7AF-4D02-9B19-11463A044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E924F0-DBEF-2EDF-CBC5-2A9FDF0AE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12641F-EFC9-DE75-D1B6-EA4757CED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99F5F-A481-DC88-7A8C-3C6F36B757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B85A6E-B60A-4F36-32B9-99EC7FD06A9F}"/>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8" name="Footer Placeholder 7">
            <a:extLst>
              <a:ext uri="{FF2B5EF4-FFF2-40B4-BE49-F238E27FC236}">
                <a16:creationId xmlns:a16="http://schemas.microsoft.com/office/drawing/2014/main" id="{A22984DA-82AF-154C-8A7B-6D9CE109A73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D94A83-99D1-E81E-E34F-D49FE3B03317}"/>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2088129890"/>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8EC4-55F6-ED5F-412A-2FE242AC5D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587591-4104-894F-47D7-BC29016FDFDD}"/>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4" name="Footer Placeholder 3">
            <a:extLst>
              <a:ext uri="{FF2B5EF4-FFF2-40B4-BE49-F238E27FC236}">
                <a16:creationId xmlns:a16="http://schemas.microsoft.com/office/drawing/2014/main" id="{537166B2-13C7-A4FE-1719-A23389D71C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6D0819-A27B-4C55-EFC6-C02297E31E39}"/>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1296218201"/>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2348-EC37-9913-5A14-DEA128D05C9F}"/>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3" name="Footer Placeholder 2">
            <a:extLst>
              <a:ext uri="{FF2B5EF4-FFF2-40B4-BE49-F238E27FC236}">
                <a16:creationId xmlns:a16="http://schemas.microsoft.com/office/drawing/2014/main" id="{0AC5DB49-0A44-CF66-D39C-E1ABF84743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83C994-B8BF-83BE-15A0-5A744C4494FC}"/>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2940885138"/>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E4A6-19D5-119F-5553-054C98FA7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D82E19-72CD-3384-CF21-4DFC5399DC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B1CF30-B635-43A8-DF12-E15414002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5F275F-0764-CCFF-DC6E-685CA6439D81}"/>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6" name="Footer Placeholder 5">
            <a:extLst>
              <a:ext uri="{FF2B5EF4-FFF2-40B4-BE49-F238E27FC236}">
                <a16:creationId xmlns:a16="http://schemas.microsoft.com/office/drawing/2014/main" id="{9D3C709E-8A3B-9761-169F-BD7D9F7472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46BAB-0F3C-9A6A-8634-40F8CC95C2CF}"/>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4244599364"/>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C8E6-291C-4D4E-EAEF-DB77410AF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BC8EA4-ADEF-C66A-0A2F-49939D3C0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A1B114-4575-68C2-AA16-F43D57B0E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AA5E52-0364-23B2-0EEC-F6FBFF92F1FA}"/>
              </a:ext>
            </a:extLst>
          </p:cNvPr>
          <p:cNvSpPr>
            <a:spLocks noGrp="1"/>
          </p:cNvSpPr>
          <p:nvPr>
            <p:ph type="dt" sz="half" idx="10"/>
          </p:nvPr>
        </p:nvSpPr>
        <p:spPr/>
        <p:txBody>
          <a:bodyPr/>
          <a:lstStyle/>
          <a:p>
            <a:fld id="{FCD0F812-08EA-4DCF-9D17-D78FA0D0D2CA}" type="datetimeFigureOut">
              <a:rPr lang="en-IN" smtClean="0"/>
              <a:t>15-05-2024</a:t>
            </a:fld>
            <a:endParaRPr lang="en-IN"/>
          </a:p>
        </p:txBody>
      </p:sp>
      <p:sp>
        <p:nvSpPr>
          <p:cNvPr id="6" name="Footer Placeholder 5">
            <a:extLst>
              <a:ext uri="{FF2B5EF4-FFF2-40B4-BE49-F238E27FC236}">
                <a16:creationId xmlns:a16="http://schemas.microsoft.com/office/drawing/2014/main" id="{01163A0D-41F3-D3B3-4A71-61F00AB212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73D445-9186-DD72-BE54-A266B1E9D7ED}"/>
              </a:ext>
            </a:extLst>
          </p:cNvPr>
          <p:cNvSpPr>
            <a:spLocks noGrp="1"/>
          </p:cNvSpPr>
          <p:nvPr>
            <p:ph type="sldNum" sz="quarter" idx="12"/>
          </p:nvPr>
        </p:nvSpPr>
        <p:spPr/>
        <p:txBody>
          <a:bodyPr/>
          <a:lstStyle/>
          <a:p>
            <a:fld id="{27C42484-870E-4E0F-BDC6-6BA7B50CC179}" type="slidenum">
              <a:rPr lang="en-IN" smtClean="0"/>
              <a:t>‹#›</a:t>
            </a:fld>
            <a:endParaRPr lang="en-IN"/>
          </a:p>
        </p:txBody>
      </p:sp>
    </p:spTree>
    <p:extLst>
      <p:ext uri="{BB962C8B-B14F-4D97-AF65-F5344CB8AC3E}">
        <p14:creationId xmlns:p14="http://schemas.microsoft.com/office/powerpoint/2010/main" val="572715283"/>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1" name="breeze.wav"/>
          </p:stSnd>
        </p:sndAc>
      </p:transition>
    </mc:Choice>
    <mc:Fallback xmlns="">
      <p:transition spd="slow">
        <p:fade/>
        <p:sndAc>
          <p:stSnd>
            <p:snd r:embed="rId3" name="breeze.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78B602-FC18-4FC2-614D-087AE3E5B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C3C9D9-9A09-C9CB-E331-8131CE6275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9BDDFD-194A-D0AC-9C6F-EEFA5B234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D0F812-08EA-4DCF-9D17-D78FA0D0D2CA}" type="datetimeFigureOut">
              <a:rPr lang="en-IN" smtClean="0"/>
              <a:t>15-05-2024</a:t>
            </a:fld>
            <a:endParaRPr lang="en-IN"/>
          </a:p>
        </p:txBody>
      </p:sp>
      <p:sp>
        <p:nvSpPr>
          <p:cNvPr id="5" name="Footer Placeholder 4">
            <a:extLst>
              <a:ext uri="{FF2B5EF4-FFF2-40B4-BE49-F238E27FC236}">
                <a16:creationId xmlns:a16="http://schemas.microsoft.com/office/drawing/2014/main" id="{E0092580-3263-5711-F24A-6860482DB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9A8129-75EC-6FE2-BA46-5FA9A6B9D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42484-870E-4E0F-BDC6-6BA7B50CC179}" type="slidenum">
              <a:rPr lang="en-IN" smtClean="0"/>
              <a:t>‹#›</a:t>
            </a:fld>
            <a:endParaRPr lang="en-IN"/>
          </a:p>
        </p:txBody>
      </p:sp>
    </p:spTree>
    <p:extLst>
      <p:ext uri="{BB962C8B-B14F-4D97-AF65-F5344CB8AC3E}">
        <p14:creationId xmlns:p14="http://schemas.microsoft.com/office/powerpoint/2010/main" val="51584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sndAc>
          <p:stSnd>
            <p:snd r:embed="rId13" name="breeze.wav"/>
          </p:stSnd>
        </p:sndAc>
      </p:transition>
    </mc:Choice>
    <mc:Fallback xmlns="">
      <p:transition spd="slow">
        <p:fade/>
        <p:sndAc>
          <p:stSnd>
            <p:snd r:embed="rId14" name="breez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atgpt.com/?oai-dm=1" TargetMode="External"/><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audio" Target="../media/audio1.wav"/><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B1F2812-90DF-92B3-B7D0-9BDC0C742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07" y="-317693"/>
            <a:ext cx="12763014" cy="7493385"/>
          </a:xfrm>
          <a:prstGeom prst="rect">
            <a:avLst/>
          </a:prstGeom>
        </p:spPr>
      </p:pic>
      <p:sp>
        <p:nvSpPr>
          <p:cNvPr id="2" name="Title 1">
            <a:extLst>
              <a:ext uri="{FF2B5EF4-FFF2-40B4-BE49-F238E27FC236}">
                <a16:creationId xmlns:a16="http://schemas.microsoft.com/office/drawing/2014/main" id="{C4F5314E-1416-1201-6B05-108484A6AB51}"/>
              </a:ext>
            </a:extLst>
          </p:cNvPr>
          <p:cNvSpPr>
            <a:spLocks noGrp="1"/>
          </p:cNvSpPr>
          <p:nvPr>
            <p:ph type="ctrTitle"/>
          </p:nvPr>
        </p:nvSpPr>
        <p:spPr>
          <a:xfrm>
            <a:off x="-706548" y="-517197"/>
            <a:ext cx="12763014" cy="2387600"/>
          </a:xfrm>
        </p:spPr>
        <p:txBody>
          <a:bodyPr>
            <a:normAutofit/>
          </a:bodyPr>
          <a:lstStyle/>
          <a:p>
            <a:r>
              <a:rPr lang="en-IN" sz="4800" b="1" spc="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Crisis</a:t>
            </a:r>
            <a:r>
              <a:rPr lang="en-IN" sz="4800" b="1" spc="300" dirty="0">
                <a:effectLst>
                  <a:outerShdw blurRad="38100" dist="38100" dir="2700000" algn="tl">
                    <a:srgbClr val="000000">
                      <a:alpha val="43137"/>
                    </a:srgbClr>
                  </a:outerShdw>
                </a:effectLst>
              </a:rPr>
              <a:t> </a:t>
            </a:r>
            <a:r>
              <a:rPr lang="en-IN" sz="4800" b="1" spc="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 :Disaster Management System</a:t>
            </a:r>
          </a:p>
        </p:txBody>
      </p:sp>
      <p:sp>
        <p:nvSpPr>
          <p:cNvPr id="3" name="Subtitle 2">
            <a:extLst>
              <a:ext uri="{FF2B5EF4-FFF2-40B4-BE49-F238E27FC236}">
                <a16:creationId xmlns:a16="http://schemas.microsoft.com/office/drawing/2014/main" id="{F4A88D1C-E89A-9DB8-8D38-77D73589ADE3}"/>
              </a:ext>
            </a:extLst>
          </p:cNvPr>
          <p:cNvSpPr>
            <a:spLocks noGrp="1"/>
          </p:cNvSpPr>
          <p:nvPr>
            <p:ph type="subTitle" idx="1"/>
          </p:nvPr>
        </p:nvSpPr>
        <p:spPr>
          <a:xfrm>
            <a:off x="1755494" y="1870403"/>
            <a:ext cx="9144000" cy="1655762"/>
          </a:xfrm>
        </p:spPr>
        <p:txBody>
          <a:bodyPr>
            <a:normAutofit/>
          </a:bodyPr>
          <a:lstStyle/>
          <a:p>
            <a:r>
              <a:rPr lang="en-IN"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200" spc="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Empowering Communities </a:t>
            </a:r>
            <a:r>
              <a:rPr lang="en-IN"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r>
              <a:rPr lang="en-IN" sz="32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Mobilizing </a:t>
            </a:r>
            <a:r>
              <a:rPr lang="en-IN"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Help</a:t>
            </a:r>
          </a:p>
        </p:txBody>
      </p:sp>
      <p:sp>
        <p:nvSpPr>
          <p:cNvPr id="26" name="TextBox 25">
            <a:extLst>
              <a:ext uri="{FF2B5EF4-FFF2-40B4-BE49-F238E27FC236}">
                <a16:creationId xmlns:a16="http://schemas.microsoft.com/office/drawing/2014/main" id="{C95EDEB7-0E4D-329F-63E4-4654CB8490D5}"/>
              </a:ext>
            </a:extLst>
          </p:cNvPr>
          <p:cNvSpPr txBox="1"/>
          <p:nvPr/>
        </p:nvSpPr>
        <p:spPr>
          <a:xfrm>
            <a:off x="287263" y="5359810"/>
            <a:ext cx="3929780" cy="1815882"/>
          </a:xfrm>
          <a:prstGeom prst="rect">
            <a:avLst/>
          </a:prstGeom>
          <a:noFill/>
        </p:spPr>
        <p:txBody>
          <a:bodyPr wrap="square" rtlCol="0">
            <a:spAutoFit/>
          </a:bodyPr>
          <a:lstStyle/>
          <a:p>
            <a:pPr algn="ctr"/>
            <a:r>
              <a:rPr lang="en-IN" sz="2800" b="1" i="1" dirty="0">
                <a:solidFill>
                  <a:schemeClr val="accent4"/>
                </a:solidFill>
                <a:effectLst>
                  <a:outerShdw blurRad="38100" dist="38100" dir="2700000" algn="tl">
                    <a:srgbClr val="000000">
                      <a:alpha val="43137"/>
                    </a:srgbClr>
                  </a:outerShdw>
                </a:effectLst>
                <a:highlight>
                  <a:srgbClr val="808080"/>
                </a:highlight>
                <a:latin typeface="Times New Roman" panose="02020603050405020304" pitchFamily="18" charset="0"/>
                <a:cs typeface="Times New Roman" panose="02020603050405020304" pitchFamily="18" charset="0"/>
              </a:rPr>
              <a:t>BY:</a:t>
            </a:r>
          </a:p>
          <a:p>
            <a:pPr algn="ctr"/>
            <a:r>
              <a:rPr lang="en-IN" sz="2800" b="1" i="1" dirty="0">
                <a:solidFill>
                  <a:schemeClr val="accent4"/>
                </a:solidFill>
                <a:effectLst>
                  <a:outerShdw blurRad="38100" dist="38100" dir="2700000" algn="tl">
                    <a:srgbClr val="000000">
                      <a:alpha val="43137"/>
                    </a:srgbClr>
                  </a:outerShdw>
                </a:effectLst>
                <a:highlight>
                  <a:srgbClr val="808080"/>
                </a:highlight>
                <a:latin typeface="Times New Roman" panose="02020603050405020304" pitchFamily="18" charset="0"/>
                <a:cs typeface="Times New Roman" panose="02020603050405020304" pitchFamily="18" charset="0"/>
              </a:rPr>
              <a:t>Anvesh(160122737056)</a:t>
            </a:r>
          </a:p>
          <a:p>
            <a:pPr algn="ctr"/>
            <a:r>
              <a:rPr lang="en-IN" sz="2800" b="1" i="1" dirty="0">
                <a:solidFill>
                  <a:schemeClr val="accent4"/>
                </a:solidFill>
                <a:effectLst>
                  <a:outerShdw blurRad="38100" dist="38100" dir="2700000" algn="tl">
                    <a:srgbClr val="000000">
                      <a:alpha val="43137"/>
                    </a:srgbClr>
                  </a:outerShdw>
                </a:effectLst>
                <a:highlight>
                  <a:srgbClr val="808080"/>
                </a:highlight>
                <a:latin typeface="Times New Roman" panose="02020603050405020304" pitchFamily="18" charset="0"/>
                <a:cs typeface="Times New Roman" panose="02020603050405020304" pitchFamily="18" charset="0"/>
              </a:rPr>
              <a:t>Tomson(160122737056)</a:t>
            </a:r>
          </a:p>
          <a:p>
            <a:endParaRPr lang="en-IN" sz="2800" b="1" i="1" u="sng" dirty="0">
              <a:solidFill>
                <a:schemeClr val="accent4"/>
              </a:solidFill>
              <a:effectLst>
                <a:outerShdw blurRad="38100" dist="38100" dir="2700000" algn="tl">
                  <a:srgbClr val="000000">
                    <a:alpha val="43137"/>
                  </a:srgbClr>
                </a:outerShdw>
              </a:effectLst>
              <a:highlight>
                <a:srgbClr val="80808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346481"/>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4" name="breez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4C29-1C12-DCB2-60C8-1DA8511FBC3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Recent Crisis And Mail Notification</a:t>
            </a:r>
          </a:p>
        </p:txBody>
      </p:sp>
      <p:pic>
        <p:nvPicPr>
          <p:cNvPr id="12" name="Content Placeholder 11">
            <a:extLst>
              <a:ext uri="{FF2B5EF4-FFF2-40B4-BE49-F238E27FC236}">
                <a16:creationId xmlns:a16="http://schemas.microsoft.com/office/drawing/2014/main" id="{915E01CA-9454-E2E4-1C95-04B1DAAFD5CB}"/>
              </a:ext>
            </a:extLst>
          </p:cNvPr>
          <p:cNvPicPr>
            <a:picLocks noGrp="1" noChangeAspect="1"/>
          </p:cNvPicPr>
          <p:nvPr>
            <p:ph sz="half" idx="2"/>
          </p:nvPr>
        </p:nvPicPr>
        <p:blipFill>
          <a:blip r:embed="rId3"/>
          <a:stretch>
            <a:fillRect/>
          </a:stretch>
        </p:blipFill>
        <p:spPr>
          <a:xfrm>
            <a:off x="142100" y="1690688"/>
            <a:ext cx="7460386" cy="4176469"/>
          </a:xfrm>
        </p:spPr>
      </p:pic>
      <p:pic>
        <p:nvPicPr>
          <p:cNvPr id="20" name="Picture 19">
            <a:extLst>
              <a:ext uri="{FF2B5EF4-FFF2-40B4-BE49-F238E27FC236}">
                <a16:creationId xmlns:a16="http://schemas.microsoft.com/office/drawing/2014/main" id="{2BF1F3B1-CE74-6460-E2BB-655487870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72" y="1690688"/>
            <a:ext cx="3378843" cy="4802187"/>
          </a:xfrm>
          <a:prstGeom prst="rect">
            <a:avLst/>
          </a:prstGeom>
        </p:spPr>
      </p:pic>
    </p:spTree>
    <p:extLst>
      <p:ext uri="{BB962C8B-B14F-4D97-AF65-F5344CB8AC3E}">
        <p14:creationId xmlns:p14="http://schemas.microsoft.com/office/powerpoint/2010/main" val="1050279353"/>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5" name="breeze.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28D94C0-F244-B800-1370-34ED17186742}"/>
              </a:ext>
            </a:extLst>
          </p:cNvPr>
          <p:cNvSpPr txBox="1"/>
          <p:nvPr/>
        </p:nvSpPr>
        <p:spPr>
          <a:xfrm>
            <a:off x="3750197" y="249171"/>
            <a:ext cx="6266729"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Detail view of disaster</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5952D7D-19A6-0AEE-89A4-E21E865F0DDB}"/>
              </a:ext>
            </a:extLst>
          </p:cNvPr>
          <p:cNvPicPr>
            <a:picLocks noChangeAspect="1"/>
          </p:cNvPicPr>
          <p:nvPr/>
        </p:nvPicPr>
        <p:blipFill>
          <a:blip r:embed="rId3"/>
          <a:stretch>
            <a:fillRect/>
          </a:stretch>
        </p:blipFill>
        <p:spPr>
          <a:xfrm>
            <a:off x="135149" y="1657196"/>
            <a:ext cx="6705489" cy="4166886"/>
          </a:xfrm>
          <a:prstGeom prst="rect">
            <a:avLst/>
          </a:prstGeom>
        </p:spPr>
      </p:pic>
      <p:pic>
        <p:nvPicPr>
          <p:cNvPr id="13" name="Picture 12">
            <a:extLst>
              <a:ext uri="{FF2B5EF4-FFF2-40B4-BE49-F238E27FC236}">
                <a16:creationId xmlns:a16="http://schemas.microsoft.com/office/drawing/2014/main" id="{B8618CEC-6CD7-6B36-6550-CECC31AF1149}"/>
              </a:ext>
            </a:extLst>
          </p:cNvPr>
          <p:cNvPicPr>
            <a:picLocks noChangeAspect="1"/>
          </p:cNvPicPr>
          <p:nvPr/>
        </p:nvPicPr>
        <p:blipFill>
          <a:blip r:embed="rId4"/>
          <a:stretch>
            <a:fillRect/>
          </a:stretch>
        </p:blipFill>
        <p:spPr>
          <a:xfrm>
            <a:off x="7169422" y="1657196"/>
            <a:ext cx="4679085" cy="3998923"/>
          </a:xfrm>
          <a:prstGeom prst="rect">
            <a:avLst/>
          </a:prstGeom>
        </p:spPr>
      </p:pic>
    </p:spTree>
    <p:extLst>
      <p:ext uri="{BB962C8B-B14F-4D97-AF65-F5344CB8AC3E}">
        <p14:creationId xmlns:p14="http://schemas.microsoft.com/office/powerpoint/2010/main" val="882858491"/>
      </p:ext>
    </p:extLst>
  </p:cSld>
  <p:clrMapOvr>
    <a:masterClrMapping/>
  </p:clrMapOvr>
  <mc:AlternateContent xmlns:mc="http://schemas.openxmlformats.org/markup-compatibility/2006" xmlns:p14="http://schemas.microsoft.com/office/powerpoint/2010/main">
    <mc:Choice Requires="p14">
      <p:transition p14:dur="100">
        <p:cut/>
        <p:sndAc>
          <p:stSnd>
            <p:snd r:embed="rId2" name="breeze.wav"/>
          </p:stSnd>
        </p:sndAc>
      </p:transition>
    </mc:Choice>
    <mc:Fallback xmlns="">
      <p:transition>
        <p:cut/>
        <p:sndAc>
          <p:stSnd>
            <p:snd r:embed="rId5" name="breeze.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4E8BB8-B4E8-43EF-6ED8-59EAEE354762}"/>
              </a:ext>
            </a:extLst>
          </p:cNvPr>
          <p:cNvPicPr>
            <a:picLocks noChangeAspect="1"/>
          </p:cNvPicPr>
          <p:nvPr/>
        </p:nvPicPr>
        <p:blipFill>
          <a:blip r:embed="rId3"/>
          <a:stretch>
            <a:fillRect/>
          </a:stretch>
        </p:blipFill>
        <p:spPr>
          <a:xfrm>
            <a:off x="370390" y="497834"/>
            <a:ext cx="11239018" cy="2551973"/>
          </a:xfrm>
          <a:prstGeom prst="rect">
            <a:avLst/>
          </a:prstGeom>
        </p:spPr>
      </p:pic>
      <p:pic>
        <p:nvPicPr>
          <p:cNvPr id="4" name="Picture 3">
            <a:extLst>
              <a:ext uri="{FF2B5EF4-FFF2-40B4-BE49-F238E27FC236}">
                <a16:creationId xmlns:a16="http://schemas.microsoft.com/office/drawing/2014/main" id="{12043A6C-5A54-8C47-C96F-F91E57B1C069}"/>
              </a:ext>
            </a:extLst>
          </p:cNvPr>
          <p:cNvPicPr>
            <a:picLocks noChangeAspect="1"/>
          </p:cNvPicPr>
          <p:nvPr/>
        </p:nvPicPr>
        <p:blipFill>
          <a:blip r:embed="rId4"/>
          <a:stretch>
            <a:fillRect/>
          </a:stretch>
        </p:blipFill>
        <p:spPr>
          <a:xfrm>
            <a:off x="299013" y="3220655"/>
            <a:ext cx="11593974" cy="3244916"/>
          </a:xfrm>
          <a:prstGeom prst="rect">
            <a:avLst/>
          </a:prstGeom>
        </p:spPr>
      </p:pic>
    </p:spTree>
    <p:extLst>
      <p:ext uri="{BB962C8B-B14F-4D97-AF65-F5344CB8AC3E}">
        <p14:creationId xmlns:p14="http://schemas.microsoft.com/office/powerpoint/2010/main" val="387915421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5" name="breez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941F-F765-1E1C-9E4C-4D4BDD9AE49D}"/>
              </a:ext>
            </a:extLst>
          </p:cNvPr>
          <p:cNvSpPr>
            <a:spLocks noGrp="1"/>
          </p:cNvSpPr>
          <p:nvPr>
            <p:ph type="title"/>
          </p:nvPr>
        </p:nvSpPr>
        <p:spPr>
          <a:xfrm>
            <a:off x="839788" y="365125"/>
            <a:ext cx="10515600" cy="733913"/>
          </a:xfrm>
        </p:spPr>
        <p:txBody>
          <a:bodyPr>
            <a:normAutofit/>
          </a:bodyPr>
          <a:lstStyle/>
          <a:p>
            <a:r>
              <a:rPr lang="en-IN" sz="3200" b="1" dirty="0">
                <a:latin typeface="Times New Roman" panose="02020603050405020304" pitchFamily="18" charset="0"/>
                <a:cs typeface="Times New Roman" panose="02020603050405020304" pitchFamily="18" charset="0"/>
              </a:rPr>
              <a:t>                          Donors and Volunteers </a:t>
            </a:r>
          </a:p>
        </p:txBody>
      </p:sp>
      <p:pic>
        <p:nvPicPr>
          <p:cNvPr id="9" name="Content Placeholder 8">
            <a:extLst>
              <a:ext uri="{FF2B5EF4-FFF2-40B4-BE49-F238E27FC236}">
                <a16:creationId xmlns:a16="http://schemas.microsoft.com/office/drawing/2014/main" id="{9F5130E7-4D44-0EC6-B4DB-09E6CCEA7C73}"/>
              </a:ext>
            </a:extLst>
          </p:cNvPr>
          <p:cNvPicPr>
            <a:picLocks noGrp="1" noChangeAspect="1"/>
          </p:cNvPicPr>
          <p:nvPr>
            <p:ph sz="half" idx="2"/>
          </p:nvPr>
        </p:nvPicPr>
        <p:blipFill>
          <a:blip r:embed="rId3"/>
          <a:stretch>
            <a:fillRect/>
          </a:stretch>
        </p:blipFill>
        <p:spPr>
          <a:xfrm>
            <a:off x="176981" y="1337187"/>
            <a:ext cx="5842819" cy="4249265"/>
          </a:xfrm>
        </p:spPr>
      </p:pic>
      <p:pic>
        <p:nvPicPr>
          <p:cNvPr id="12" name="Content Placeholder 11">
            <a:extLst>
              <a:ext uri="{FF2B5EF4-FFF2-40B4-BE49-F238E27FC236}">
                <a16:creationId xmlns:a16="http://schemas.microsoft.com/office/drawing/2014/main" id="{6C64AB72-B9E9-EBFD-F349-9D9F9F22B8E9}"/>
              </a:ext>
            </a:extLst>
          </p:cNvPr>
          <p:cNvPicPr>
            <a:picLocks noGrp="1" noChangeAspect="1"/>
          </p:cNvPicPr>
          <p:nvPr>
            <p:ph sz="quarter" idx="4"/>
          </p:nvPr>
        </p:nvPicPr>
        <p:blipFill>
          <a:blip r:embed="rId4"/>
          <a:stretch>
            <a:fillRect/>
          </a:stretch>
        </p:blipFill>
        <p:spPr>
          <a:xfrm>
            <a:off x="6172200" y="1337187"/>
            <a:ext cx="5941142" cy="4262552"/>
          </a:xfrm>
        </p:spPr>
      </p:pic>
    </p:spTree>
    <p:extLst>
      <p:ext uri="{BB962C8B-B14F-4D97-AF65-F5344CB8AC3E}">
        <p14:creationId xmlns:p14="http://schemas.microsoft.com/office/powerpoint/2010/main" val="3704973103"/>
      </p:ext>
    </p:extLst>
  </p:cSld>
  <p:clrMapOvr>
    <a:masterClrMapping/>
  </p:clrMapOvr>
  <p:transition spd="slow">
    <p:randomBar dir="vert"/>
    <p:sndAc>
      <p:stSnd>
        <p:snd r:embed="rId2" name="breeze.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4CE-7DED-E2D2-B4A4-109059CF7B0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33A4CF9-37CE-2E70-39E5-E003268C0B7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Crisis Connect provides a holistic solution to disaster management by integrating real-time reporting, volunteer coordination, and fundraising.</a:t>
            </a:r>
          </a:p>
          <a:p>
            <a:r>
              <a:rPr lang="en-US" dirty="0">
                <a:latin typeface="Times New Roman" panose="02020603050405020304" pitchFamily="18" charset="0"/>
                <a:cs typeface="Times New Roman" panose="02020603050405020304" pitchFamily="18" charset="0"/>
              </a:rPr>
              <a:t>The platform enhances the efficiency and effectiveness of disaster response efforts, fostering community engagement and resilience.</a:t>
            </a:r>
          </a:p>
          <a:p>
            <a:r>
              <a:rPr lang="en-US" dirty="0">
                <a:latin typeface="Times New Roman" panose="02020603050405020304" pitchFamily="18" charset="0"/>
                <a:cs typeface="Times New Roman" panose="02020603050405020304" pitchFamily="18" charset="0"/>
              </a:rPr>
              <a:t>Future enhancements will focus on AI for disaster prediction, mobile app development, global expansion, and blockchain for transparency.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446595"/>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3" name="breez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5B4ED-A1DC-A36B-F64D-837259DED054}"/>
              </a:ext>
            </a:extLst>
          </p:cNvPr>
          <p:cNvSpPr txBox="1"/>
          <p:nvPr/>
        </p:nvSpPr>
        <p:spPr>
          <a:xfrm>
            <a:off x="1122744" y="1354238"/>
            <a:ext cx="8991637" cy="4185761"/>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REFERENCES</a:t>
            </a:r>
            <a:r>
              <a:rPr lang="en-IN" b="1"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EM-DAT: The International Disaster Database</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FEMA Disaster Management System</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Google Crisis Map</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All Hands and Hearts – Volunteer Coordination Platform</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MongoDB Documentation</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Node.js Official Documentation</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Express.js Official Documentation</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React.js Official Documentation</a:t>
            </a: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Google</a:t>
            </a:r>
          </a:p>
          <a:p>
            <a:pPr marL="342900" indent="-342900">
              <a:buFont typeface="+mj-lt"/>
              <a:buAutoNum type="arabicParenR"/>
            </a:pPr>
            <a:r>
              <a:rPr lang="en-IN" sz="2000" dirty="0">
                <a:hlinkClick r:id="rId3"/>
              </a:rPr>
              <a:t>ChatGPT</a:t>
            </a:r>
            <a:endParaRPr lang="en-IN" sz="2000" dirty="0"/>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086175"/>
      </p:ext>
    </p:extLst>
  </p:cSld>
  <p:clrMapOvr>
    <a:masterClrMapping/>
  </p:clrMapOvr>
  <mc:AlternateContent xmlns:mc="http://schemas.openxmlformats.org/markup-compatibility/2006" xmlns:p14="http://schemas.microsoft.com/office/powerpoint/2010/main">
    <mc:Choice Requires="p14">
      <p:transition p14:dur="100">
        <p:cut/>
        <p:sndAc>
          <p:stSnd>
            <p:snd r:embed="rId2" name="breeze.wav"/>
          </p:stSnd>
        </p:sndAc>
      </p:transition>
    </mc:Choice>
    <mc:Fallback xmlns="">
      <p:transition>
        <p:cut/>
        <p:sndAc>
          <p:stSnd>
            <p:snd r:embed="rId4" name="breez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BDBB-0684-5EA2-4C80-A9CFA08CA2DE}"/>
              </a:ext>
            </a:extLst>
          </p:cNvPr>
          <p:cNvSpPr>
            <a:spLocks noGrp="1"/>
          </p:cNvSpPr>
          <p:nvPr>
            <p:ph type="title"/>
          </p:nvPr>
        </p:nvSpPr>
        <p:spPr>
          <a:xfrm>
            <a:off x="631722" y="0"/>
            <a:ext cx="10584425" cy="1779178"/>
          </a:xfrm>
        </p:spPr>
        <p:txBody>
          <a:bodyPr/>
          <a:lstStyle/>
          <a:p>
            <a:r>
              <a:rPr lang="en-IN" b="1" i="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2C3A4240-E84F-7C16-1F39-4A1805EE1515}"/>
              </a:ext>
            </a:extLst>
          </p:cNvPr>
          <p:cNvSpPr>
            <a:spLocks noGrp="1"/>
          </p:cNvSpPr>
          <p:nvPr>
            <p:ph idx="1"/>
          </p:nvPr>
        </p:nvSpPr>
        <p:spPr>
          <a:xfrm>
            <a:off x="865238" y="1288026"/>
            <a:ext cx="10695039" cy="4820111"/>
          </a:xfrm>
        </p:spPr>
        <p:txBody>
          <a:bodyPr>
            <a:normAutofit/>
          </a:bodyPr>
          <a:lstStyle/>
          <a:p>
            <a:pPr marL="0" indent="0" algn="l">
              <a:buNone/>
            </a:pPr>
            <a:r>
              <a:rPr lang="en-US" sz="2000" b="0" dirty="0">
                <a:solidFill>
                  <a:srgbClr val="0D0D0D"/>
                </a:solidFill>
                <a:effectLst/>
                <a:highlight>
                  <a:srgbClr val="FFFFFF"/>
                </a:highlight>
                <a:latin typeface="Times New Roman" panose="02020603050405020304" pitchFamily="18" charset="0"/>
                <a:cs typeface="Times New Roman" panose="02020603050405020304" pitchFamily="18" charset="0"/>
              </a:rPr>
              <a:t>Crisis Connect is a robust disaster management platform that seamlessly integrates real-time disaster reporting, volunteer coordination, and fundraising functionalities within a unified and intuitive interface. Leveraging the power of the MERN stack (MongoDB, Express.js, React, Node.js), the project ensures scalability, reliability, and user-friendliness.</a:t>
            </a:r>
          </a:p>
          <a:p>
            <a:pPr marL="0" indent="0" algn="l">
              <a:buNone/>
            </a:pPr>
            <a:r>
              <a:rPr lang="en-US" sz="2000" b="0" dirty="0">
                <a:solidFill>
                  <a:srgbClr val="0D0D0D"/>
                </a:solidFill>
                <a:effectLst/>
                <a:highlight>
                  <a:srgbClr val="FFFFFF"/>
                </a:highlight>
                <a:latin typeface="Times New Roman" panose="02020603050405020304" pitchFamily="18" charset="0"/>
                <a:cs typeface="Times New Roman" panose="02020603050405020304" pitchFamily="18" charset="0"/>
              </a:rPr>
              <a:t>At its core, Crisis Connect aims to revolutionize disaster management by facilitating community engagement and providing essential tools for efficient disaster response. By harnessing the collective power of volunteers, donors, and affected communities, the platform strives to enhance disaster management efficiency and resilience in the face of adversity.</a:t>
            </a:r>
          </a:p>
          <a:p>
            <a:pPr marL="0" indent="0" algn="l">
              <a:buNone/>
            </a:pPr>
            <a:r>
              <a:rPr lang="en-US" sz="2000" b="0" dirty="0">
                <a:solidFill>
                  <a:srgbClr val="0D0D0D"/>
                </a:solidFill>
                <a:effectLst/>
                <a:highlight>
                  <a:srgbClr val="FFFFFF"/>
                </a:highlight>
                <a:latin typeface="Times New Roman" panose="02020603050405020304" pitchFamily="18" charset="0"/>
                <a:cs typeface="Times New Roman" panose="02020603050405020304" pitchFamily="18" charset="0"/>
              </a:rPr>
              <a:t>Through its comprehensive suite of features, including real-time reporting of crisis situations, streamlined volunteer coordination, and intuitive fundraising mechanisms, Crisis Connect empowers users to make a meaningful impact during times of need. By fostering collaboration and solidarity, the platform paves the way for a more effective and compassionate approach to disaster management.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853446"/>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3" name="breez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4B09-FE0B-0510-DC16-AB1DD3F4093B}"/>
              </a:ext>
            </a:extLst>
          </p:cNvPr>
          <p:cNvSpPr>
            <a:spLocks noGrp="1"/>
          </p:cNvSpPr>
          <p:nvPr>
            <p:ph type="title"/>
          </p:nvPr>
        </p:nvSpPr>
        <p:spPr>
          <a:xfrm>
            <a:off x="294665" y="457199"/>
            <a:ext cx="3932237" cy="1794387"/>
          </a:xfrm>
        </p:spPr>
        <p:txBody>
          <a:bodyPr/>
          <a:lstStyle/>
          <a:p>
            <a:r>
              <a:rPr lang="en-IN" b="1" dirty="0">
                <a:latin typeface="Times New Roman" panose="02020603050405020304" pitchFamily="18" charset="0"/>
                <a:cs typeface="Times New Roman" panose="02020603050405020304" pitchFamily="18" charset="0"/>
              </a:rPr>
              <a:t>Introduction</a:t>
            </a:r>
          </a:p>
        </p:txBody>
      </p:sp>
      <p:pic>
        <p:nvPicPr>
          <p:cNvPr id="7" name="Picture Placeholder 6">
            <a:extLst>
              <a:ext uri="{FF2B5EF4-FFF2-40B4-BE49-F238E27FC236}">
                <a16:creationId xmlns:a16="http://schemas.microsoft.com/office/drawing/2014/main" id="{F5FD7AD1-C3DD-FC47-B0C7-FD4299FB7B9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854" r="10854"/>
          <a:stretch>
            <a:fillRect/>
          </a:stretch>
        </p:blipFill>
        <p:spPr>
          <a:xfrm>
            <a:off x="5782042" y="697157"/>
            <a:ext cx="5999650" cy="5193689"/>
          </a:xfrm>
        </p:spPr>
      </p:pic>
      <p:sp>
        <p:nvSpPr>
          <p:cNvPr id="4" name="Text Placeholder 3">
            <a:extLst>
              <a:ext uri="{FF2B5EF4-FFF2-40B4-BE49-F238E27FC236}">
                <a16:creationId xmlns:a16="http://schemas.microsoft.com/office/drawing/2014/main" id="{B713D293-73C3-6DBA-59A4-DF3B7AFF4BE7}"/>
              </a:ext>
            </a:extLst>
          </p:cNvPr>
          <p:cNvSpPr>
            <a:spLocks noGrp="1"/>
          </p:cNvSpPr>
          <p:nvPr>
            <p:ph type="body" sz="half" idx="2"/>
          </p:nvPr>
        </p:nvSpPr>
        <p:spPr>
          <a:xfrm>
            <a:off x="288889" y="2497869"/>
            <a:ext cx="5344467" cy="3263833"/>
          </a:xfrm>
        </p:spPr>
        <p:txBody>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Increasing frequency and severity of natural and man-made disasters.</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critical need for a coordinated and efficient disaster management system.</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Crisis Connect aims to address this need by providing a platform for real-time reporting, volunteer coordination, and fundraising.</a:t>
            </a:r>
          </a:p>
          <a:p>
            <a:endParaRPr lang="en-IN" dirty="0"/>
          </a:p>
        </p:txBody>
      </p:sp>
    </p:spTree>
    <p:extLst>
      <p:ext uri="{BB962C8B-B14F-4D97-AF65-F5344CB8AC3E}">
        <p14:creationId xmlns:p14="http://schemas.microsoft.com/office/powerpoint/2010/main" val="263419367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4" name="breez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320A-6CCC-C430-1392-B4D0793D57A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Literature Survey</a:t>
            </a:r>
          </a:p>
        </p:txBody>
      </p:sp>
      <p:pic>
        <p:nvPicPr>
          <p:cNvPr id="8" name="Content Placeholder 7">
            <a:extLst>
              <a:ext uri="{FF2B5EF4-FFF2-40B4-BE49-F238E27FC236}">
                <a16:creationId xmlns:a16="http://schemas.microsoft.com/office/drawing/2014/main" id="{ACEC9679-F1A2-BF6E-03A4-A21D3AD269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88" y="2256507"/>
            <a:ext cx="6172200" cy="3161370"/>
          </a:xfrm>
        </p:spPr>
      </p:pic>
      <p:sp>
        <p:nvSpPr>
          <p:cNvPr id="4" name="Text Placeholder 3">
            <a:extLst>
              <a:ext uri="{FF2B5EF4-FFF2-40B4-BE49-F238E27FC236}">
                <a16:creationId xmlns:a16="http://schemas.microsoft.com/office/drawing/2014/main" id="{68744719-8FC5-0CF5-6713-41DA47886865}"/>
              </a:ext>
            </a:extLst>
          </p:cNvPr>
          <p:cNvSpPr>
            <a:spLocks noGrp="1"/>
          </p:cNvSpPr>
          <p:nvPr>
            <p:ph type="body" sz="half" idx="2"/>
          </p:nvPr>
        </p:nvSpPr>
        <p:spPr>
          <a:xfrm>
            <a:off x="7216877" y="2057400"/>
            <a:ext cx="4650658" cy="3811588"/>
          </a:xfrm>
        </p:spPr>
        <p:txBody>
          <a:bodyPr/>
          <a:lstStyle/>
          <a:p>
            <a:endParaRPr lang="en-US" dirty="0"/>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Review of existing disaster management systems (e.g., FEMA, Google Crisis Map).</a:t>
            </a: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Analysis of platforms like GoFundMe for fundraising and All Hands and Hearts for volunteer coordination.</a:t>
            </a: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Identification of gaps and inefficiencies in current systems (e.g., lack of integration, limited accessibility).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526066"/>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4" name="breeze.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0CFC-E3DC-62EE-509E-98E73D2AB72C}"/>
              </a:ext>
            </a:extLst>
          </p:cNvPr>
          <p:cNvSpPr>
            <a:spLocks noGrp="1"/>
          </p:cNvSpPr>
          <p:nvPr>
            <p:ph type="title"/>
          </p:nvPr>
        </p:nvSpPr>
        <p:spPr>
          <a:xfrm>
            <a:off x="412955" y="365125"/>
            <a:ext cx="10940845" cy="2368243"/>
          </a:xfrm>
        </p:spPr>
        <p:txBody>
          <a:bodyPr/>
          <a:lstStyle/>
          <a:p>
            <a:r>
              <a:rPr lang="en-IN" dirty="0"/>
              <a:t> </a:t>
            </a:r>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F4DAC448-0FB5-1D35-6023-C07AD993738A}"/>
              </a:ext>
            </a:extLst>
          </p:cNvPr>
          <p:cNvSpPr>
            <a:spLocks noGrp="1"/>
          </p:cNvSpPr>
          <p:nvPr>
            <p:ph idx="1"/>
          </p:nvPr>
        </p:nvSpPr>
        <p:spPr>
          <a:xfrm>
            <a:off x="739878" y="2005779"/>
            <a:ext cx="10515600" cy="3539613"/>
          </a:xfrm>
        </p:spPr>
        <p:txBody>
          <a:bodyPr>
            <a:normAutofit/>
          </a:bodyPr>
          <a:lstStyle/>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Government and NGO-led platforms: Focus on information and resource management but often lack integration.</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Fundraising platforms: Efficient for raising funds but not integrated with volunteer management and real-time reporting.</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Volunteer management systems: Good at coordinating volunteers but lack seamless integration with fundraising and disaster reporting</a:t>
            </a:r>
            <a:r>
              <a:rPr lang="en-US" sz="2000" dirty="0">
                <a:solidFill>
                  <a:schemeClr val="tx1">
                    <a:lumMod val="95000"/>
                    <a:lumOff val="5000"/>
                  </a:schemeClr>
                </a:solidFill>
              </a:rPr>
              <a:t>.</a:t>
            </a:r>
            <a:endParaRPr lang="en-IN" sz="2000" dirty="0">
              <a:solidFill>
                <a:schemeClr val="tx1">
                  <a:lumMod val="95000"/>
                  <a:lumOff val="5000"/>
                </a:schemeClr>
              </a:solidFill>
            </a:endParaRPr>
          </a:p>
        </p:txBody>
      </p:sp>
    </p:spTree>
    <p:extLst>
      <p:ext uri="{BB962C8B-B14F-4D97-AF65-F5344CB8AC3E}">
        <p14:creationId xmlns:p14="http://schemas.microsoft.com/office/powerpoint/2010/main" val="1940575322"/>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3" name="breez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294-9711-B43E-F7AB-A456D43E8B85}"/>
              </a:ext>
            </a:extLst>
          </p:cNvPr>
          <p:cNvSpPr>
            <a:spLocks noGrp="1"/>
          </p:cNvSpPr>
          <p:nvPr>
            <p:ph type="title"/>
          </p:nvPr>
        </p:nvSpPr>
        <p:spPr>
          <a:xfrm>
            <a:off x="176981" y="365125"/>
            <a:ext cx="11742876" cy="1325563"/>
          </a:xfrm>
        </p:spPr>
        <p:txBody>
          <a:bodyPr>
            <a:normAutofit/>
          </a:bodyPr>
          <a:lstStyle/>
          <a:p>
            <a:r>
              <a:rPr lang="en-IN" sz="3600" b="1" dirty="0">
                <a:latin typeface="Times New Roman" panose="02020603050405020304" pitchFamily="18" charset="0"/>
                <a:cs typeface="Times New Roman" panose="02020603050405020304" pitchFamily="18" charset="0"/>
              </a:rPr>
              <a:t>Methodology/Proposed System: Crisis Connect</a:t>
            </a:r>
          </a:p>
        </p:txBody>
      </p:sp>
      <p:sp>
        <p:nvSpPr>
          <p:cNvPr id="3" name="Content Placeholder 2">
            <a:extLst>
              <a:ext uri="{FF2B5EF4-FFF2-40B4-BE49-F238E27FC236}">
                <a16:creationId xmlns:a16="http://schemas.microsoft.com/office/drawing/2014/main" id="{B9288FD8-B745-3ACB-FDC0-B2AAD6EEE49F}"/>
              </a:ext>
            </a:extLst>
          </p:cNvPr>
          <p:cNvSpPr>
            <a:spLocks noGrp="1"/>
          </p:cNvSpPr>
          <p:nvPr>
            <p:ph sz="half" idx="1"/>
          </p:nvPr>
        </p:nvSpPr>
        <p:spPr>
          <a:xfrm>
            <a:off x="682992" y="1465006"/>
            <a:ext cx="6189758" cy="5152103"/>
          </a:xfrm>
        </p:spPr>
        <p:txBody>
          <a:bodyPr>
            <a:normAutofit/>
          </a:bodyPr>
          <a:lstStyle/>
          <a:p>
            <a:pPr marL="0" indent="0">
              <a:buNone/>
            </a:pPr>
            <a:r>
              <a:rPr lang="en-US" sz="2600" b="1" dirty="0">
                <a:latin typeface="Times New Roman" panose="02020603050405020304" pitchFamily="18" charset="0"/>
                <a:cs typeface="Times New Roman" panose="02020603050405020304" pitchFamily="18" charset="0"/>
              </a:rPr>
              <a:t>Functional Requirements:</a:t>
            </a:r>
          </a:p>
          <a:p>
            <a:r>
              <a:rPr lang="en-US" sz="2200" dirty="0"/>
              <a:t>Real-time disaster reporting and notification.</a:t>
            </a:r>
          </a:p>
          <a:p>
            <a:r>
              <a:rPr lang="en-US" sz="2200" dirty="0"/>
              <a:t>Volunteer management and coordination.</a:t>
            </a:r>
          </a:p>
          <a:p>
            <a:r>
              <a:rPr lang="en-US" sz="2200" dirty="0"/>
              <a:t>Fundraising and resource management.</a:t>
            </a:r>
          </a:p>
          <a:p>
            <a:r>
              <a:rPr lang="en-US" sz="2200" dirty="0"/>
              <a:t>Real-time data analytics and reporting.</a:t>
            </a:r>
          </a:p>
          <a:p>
            <a:r>
              <a:rPr lang="en-US" sz="2200" dirty="0"/>
              <a:t>Geolocation services.</a:t>
            </a:r>
          </a:p>
          <a:p>
            <a:pPr marL="0" indent="0">
              <a:buNone/>
            </a:pPr>
            <a:r>
              <a:rPr lang="en-US" sz="2600" b="1" dirty="0">
                <a:latin typeface="Times New Roman" panose="02020603050405020304" pitchFamily="18" charset="0"/>
                <a:cs typeface="Times New Roman" panose="02020603050405020304" pitchFamily="18" charset="0"/>
              </a:rPr>
              <a:t>Non-Functional Requirements:</a:t>
            </a:r>
          </a:p>
          <a:p>
            <a:r>
              <a:rPr lang="en-US" sz="2200" dirty="0"/>
              <a:t>Scalability, security, reliability, usability, performance, interoperability, and maintainability</a:t>
            </a:r>
            <a:r>
              <a:rPr lang="en-US" dirty="0"/>
              <a:t>.</a:t>
            </a:r>
            <a:endParaRPr lang="en-IN" dirty="0"/>
          </a:p>
        </p:txBody>
      </p:sp>
      <p:pic>
        <p:nvPicPr>
          <p:cNvPr id="6" name="Content Placeholder 5">
            <a:extLst>
              <a:ext uri="{FF2B5EF4-FFF2-40B4-BE49-F238E27FC236}">
                <a16:creationId xmlns:a16="http://schemas.microsoft.com/office/drawing/2014/main" id="{D40F423D-D941-5C3B-C6D0-A07B726AC6C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8555" y="1825625"/>
            <a:ext cx="4801302" cy="4181885"/>
          </a:xfrm>
        </p:spPr>
      </p:pic>
    </p:spTree>
    <p:extLst>
      <p:ext uri="{BB962C8B-B14F-4D97-AF65-F5344CB8AC3E}">
        <p14:creationId xmlns:p14="http://schemas.microsoft.com/office/powerpoint/2010/main" val="190069606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3" name="breeze.wav"/>
          </p:stSnd>
        </p:sndAc>
      </p:transition>
    </mc:Choice>
    <mc:Fallback xmlns="">
      <p:transition spd="slow">
        <p:fade/>
        <p:sndAc>
          <p:stSnd>
            <p:snd r:embed="rId6" name="breeze.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4F8A-EE5E-B80E-C011-311E7F135728}"/>
              </a:ext>
            </a:extLst>
          </p:cNvPr>
          <p:cNvSpPr>
            <a:spLocks noGrp="1"/>
          </p:cNvSpPr>
          <p:nvPr>
            <p:ph type="title"/>
          </p:nvPr>
        </p:nvSpPr>
        <p:spPr>
          <a:xfrm>
            <a:off x="183697" y="352196"/>
            <a:ext cx="6423580" cy="1879727"/>
          </a:xfrm>
        </p:spPr>
        <p:txBody>
          <a:bodyPr>
            <a:normAutofit/>
          </a:bodyPr>
          <a:lstStyle/>
          <a:p>
            <a:r>
              <a:rPr lang="en-IN" sz="3600" b="1" dirty="0">
                <a:latin typeface="Times New Roman" panose="02020603050405020304" pitchFamily="18" charset="0"/>
                <a:cs typeface="Times New Roman" panose="02020603050405020304" pitchFamily="18" charset="0"/>
              </a:rPr>
              <a:t>System Design:</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DBD0730-A21B-E02F-6019-5196A16814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6684" y="863010"/>
            <a:ext cx="5791619" cy="4569313"/>
          </a:xfrm>
        </p:spPr>
      </p:pic>
      <p:sp>
        <p:nvSpPr>
          <p:cNvPr id="4" name="Text Placeholder 3">
            <a:extLst>
              <a:ext uri="{FF2B5EF4-FFF2-40B4-BE49-F238E27FC236}">
                <a16:creationId xmlns:a16="http://schemas.microsoft.com/office/drawing/2014/main" id="{39195BBB-8E1E-7000-3EF9-D6FD834747D5}"/>
              </a:ext>
            </a:extLst>
          </p:cNvPr>
          <p:cNvSpPr>
            <a:spLocks noGrp="1"/>
          </p:cNvSpPr>
          <p:nvPr>
            <p:ph type="body" sz="half" idx="2"/>
          </p:nvPr>
        </p:nvSpPr>
        <p:spPr>
          <a:xfrm>
            <a:off x="183696" y="1917289"/>
            <a:ext cx="6037490" cy="3023423"/>
          </a:xfrm>
        </p:spPr>
        <p:txBody>
          <a:bodyPr>
            <a:normAutofit lnSpcReduction="10000"/>
          </a:bodyPr>
          <a:lstStyle/>
          <a:p>
            <a:r>
              <a:rPr lang="en-IN" sz="2400" b="1" dirty="0">
                <a:cs typeface="Times New Roman" panose="02020603050405020304" pitchFamily="18" charset="0"/>
              </a:rPr>
              <a:t>User Interface: </a:t>
            </a:r>
            <a:r>
              <a:rPr lang="en-IN" sz="2400" dirty="0">
                <a:cs typeface="Times New Roman" panose="02020603050405020304" pitchFamily="18" charset="0"/>
              </a:rPr>
              <a:t>Clean, intuitive dashboards for disasters, volunteers, and donors. Users friendly navigations.</a:t>
            </a:r>
          </a:p>
          <a:p>
            <a:r>
              <a:rPr lang="en-IN" sz="2400" b="1" dirty="0">
                <a:cs typeface="Times New Roman" panose="02020603050405020304" pitchFamily="18" charset="0"/>
              </a:rPr>
              <a:t>Database Design</a:t>
            </a:r>
            <a:r>
              <a:rPr lang="en-IN" sz="2400" dirty="0">
                <a:cs typeface="Times New Roman" panose="02020603050405020304" pitchFamily="18" charset="0"/>
              </a:rPr>
              <a:t>: MongoDB for flexible, scalable data management </a:t>
            </a:r>
          </a:p>
          <a:p>
            <a:r>
              <a:rPr lang="en-IN" sz="2400" dirty="0">
                <a:cs typeface="Times New Roman" panose="02020603050405020304" pitchFamily="18" charset="0"/>
              </a:rPr>
              <a:t>Schema Design : For various entities</a:t>
            </a:r>
          </a:p>
          <a:p>
            <a:r>
              <a:rPr lang="en-IN" sz="2400" dirty="0">
                <a:cs typeface="Times New Roman" panose="02020603050405020304" pitchFamily="18" charset="0"/>
              </a:rPr>
              <a:t>Ex: Collections of Users, Disasters , Volunteers, Donations</a:t>
            </a:r>
          </a:p>
        </p:txBody>
      </p:sp>
    </p:spTree>
    <p:extLst>
      <p:ext uri="{BB962C8B-B14F-4D97-AF65-F5344CB8AC3E}">
        <p14:creationId xmlns:p14="http://schemas.microsoft.com/office/powerpoint/2010/main" val="750221605"/>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4" name="breez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2BFF-0C72-6F84-E657-26EBE518F9AB}"/>
              </a:ext>
            </a:extLst>
          </p:cNvPr>
          <p:cNvSpPr>
            <a:spLocks noGrp="1"/>
          </p:cNvSpPr>
          <p:nvPr>
            <p:ph type="title"/>
          </p:nvPr>
        </p:nvSpPr>
        <p:spPr>
          <a:xfrm>
            <a:off x="589935" y="835742"/>
            <a:ext cx="10763865" cy="1740310"/>
          </a:xfrm>
        </p:spPr>
        <p:txBody>
          <a:bodyPr/>
          <a:lstStyle/>
          <a:p>
            <a:r>
              <a:rPr lang="en-IN" b="1" dirty="0">
                <a:solidFill>
                  <a:schemeClr val="accent6">
                    <a:lumMod val="75000"/>
                  </a:schemeClr>
                </a:solidFill>
                <a:latin typeface="Times New Roman" panose="02020603050405020304" pitchFamily="18" charset="0"/>
                <a:cs typeface="Times New Roman" panose="02020603050405020304" pitchFamily="18" charset="0"/>
              </a:rPr>
              <a:t>Result</a:t>
            </a:r>
            <a:r>
              <a:rPr lang="en-IN" b="1" dirty="0">
                <a:solidFill>
                  <a:schemeClr val="accent6">
                    <a:lumMod val="75000"/>
                  </a:schemeClr>
                </a:solidFill>
              </a:rPr>
              <a:t> </a:t>
            </a:r>
          </a:p>
        </p:txBody>
      </p:sp>
      <p:sp>
        <p:nvSpPr>
          <p:cNvPr id="3" name="Content Placeholder 2">
            <a:extLst>
              <a:ext uri="{FF2B5EF4-FFF2-40B4-BE49-F238E27FC236}">
                <a16:creationId xmlns:a16="http://schemas.microsoft.com/office/drawing/2014/main" id="{0C49BAEE-79BF-AA76-EE6C-3FC7BDC66895}"/>
              </a:ext>
            </a:extLst>
          </p:cNvPr>
          <p:cNvSpPr>
            <a:spLocks noGrp="1"/>
          </p:cNvSpPr>
          <p:nvPr>
            <p:ph idx="1"/>
          </p:nvPr>
        </p:nvSpPr>
        <p:spPr>
          <a:xfrm>
            <a:off x="838200" y="2212258"/>
            <a:ext cx="10036629" cy="2300748"/>
          </a:xfrm>
        </p:spPr>
        <p:txBody>
          <a:bodyPr>
            <a:normAutofit lnSpcReduction="10000"/>
          </a:bodyPr>
          <a:lstStyle/>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Successful development and deployment of Crisis Connect using the MERN stack.</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Real-time disaster reporting and notification system in place.</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Efficient volunteer management and coordination capabilities.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Transparent and effective fundraising and resource management.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22407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3" name="breez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DC1ECA-5E62-ED85-77D4-1DBAD7F2B115}"/>
              </a:ext>
            </a:extLst>
          </p:cNvPr>
          <p:cNvPicPr>
            <a:picLocks noChangeAspect="1"/>
          </p:cNvPicPr>
          <p:nvPr/>
        </p:nvPicPr>
        <p:blipFill>
          <a:blip r:embed="rId3"/>
          <a:stretch>
            <a:fillRect/>
          </a:stretch>
        </p:blipFill>
        <p:spPr>
          <a:xfrm>
            <a:off x="0" y="568901"/>
            <a:ext cx="12192000" cy="5720197"/>
          </a:xfrm>
          <a:prstGeom prst="rect">
            <a:avLst/>
          </a:prstGeom>
        </p:spPr>
      </p:pic>
    </p:spTree>
    <p:extLst>
      <p:ext uri="{BB962C8B-B14F-4D97-AF65-F5344CB8AC3E}">
        <p14:creationId xmlns:p14="http://schemas.microsoft.com/office/powerpoint/2010/main" val="4020136009"/>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reeze.wav"/>
          </p:stSnd>
        </p:sndAc>
      </p:transition>
    </mc:Choice>
    <mc:Fallback xmlns="">
      <p:transition spd="slow">
        <p:fade/>
        <p:sndAc>
          <p:stSnd>
            <p:snd r:embed="rId4" name="breeze.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605</Words>
  <Application>Microsoft Office PowerPoint</Application>
  <PresentationFormat>Widescreen</PresentationFormat>
  <Paragraphs>61</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Crisis Connect :Disaster Management System</vt:lpstr>
      <vt:lpstr>Abstract:</vt:lpstr>
      <vt:lpstr>Introduction</vt:lpstr>
      <vt:lpstr>Literature Survey</vt:lpstr>
      <vt:lpstr> Existing System</vt:lpstr>
      <vt:lpstr>Methodology/Proposed System: Crisis Connect</vt:lpstr>
      <vt:lpstr>System Design: </vt:lpstr>
      <vt:lpstr>Result </vt:lpstr>
      <vt:lpstr>PowerPoint Presentation</vt:lpstr>
      <vt:lpstr>Recent Crisis And Mail Notification</vt:lpstr>
      <vt:lpstr>PowerPoint Presentation</vt:lpstr>
      <vt:lpstr>PowerPoint Presentation</vt:lpstr>
      <vt:lpstr>                          Donors and Volunteers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Crisis Connect :Disaster Management System</dc:title>
  <dc:creator>R Tomson</dc:creator>
  <cp:lastModifiedBy>Nalimela Anvesh</cp:lastModifiedBy>
  <cp:revision>5</cp:revision>
  <dcterms:created xsi:type="dcterms:W3CDTF">2024-05-14T19:33:39Z</dcterms:created>
  <dcterms:modified xsi:type="dcterms:W3CDTF">2024-05-15T07:01:46Z</dcterms:modified>
</cp:coreProperties>
</file>